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5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95E"/>
    <a:srgbClr val="1E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6" autoAdjust="0"/>
    <p:restoredTop sz="98173" autoAdjust="0"/>
  </p:normalViewPr>
  <p:slideViewPr>
    <p:cSldViewPr>
      <p:cViewPr>
        <p:scale>
          <a:sx n="75" d="100"/>
          <a:sy n="75" d="100"/>
        </p:scale>
        <p:origin x="-12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ECA83C-9811-4A5E-9307-E885B714783A}" type="datetimeFigureOut">
              <a:rPr lang="uk-UA" smtClean="0"/>
              <a:t>29.07.2015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15DD1-0D16-41E3-87B7-AB5CA86A3E3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2972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915DD1-0D16-41E3-87B7-AB5CA86A3E3A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9119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aliwev@gmail.com" TargetMode="Externa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штода\фриланс\Проекты в работе\07-презентация для Ольвияник\logo olviqn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279" y="1465060"/>
            <a:ext cx="4574978" cy="260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41805" y="4446364"/>
            <a:ext cx="63129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Reliable supplier </a:t>
            </a:r>
            <a:br>
              <a:rPr lang="en-US" sz="3600" dirty="0" smtClean="0">
                <a:solidFill>
                  <a:srgbClr val="C000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en-US" sz="3600" dirty="0" smtClean="0">
                <a:solidFill>
                  <a:srgbClr val="C000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 </a:t>
            </a:r>
            <a:r>
              <a:rPr lang="en-US" sz="3600" dirty="0">
                <a:solidFill>
                  <a:srgbClr val="C000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ship-operating </a:t>
            </a:r>
            <a:r>
              <a:rPr lang="en-US" sz="3600" dirty="0" smtClean="0">
                <a:solidFill>
                  <a:srgbClr val="C000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documentation</a:t>
            </a:r>
            <a:endParaRPr lang="uk-UA" sz="3600" dirty="0">
              <a:solidFill>
                <a:srgbClr val="C00000"/>
              </a:solidFill>
              <a:latin typeface="Times New Roman" panose="020206030504050203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69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штода\фриланс\Проекты в работе\07-презентация для Ольвияник\logo olviqni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03" y="188070"/>
            <a:ext cx="887677" cy="50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8069" y="78696"/>
            <a:ext cx="395012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000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Company location &amp; contacts</a:t>
            </a:r>
            <a:endParaRPr lang="uk-UA" sz="2500" dirty="0">
              <a:solidFill>
                <a:srgbClr val="C00000"/>
              </a:solidFill>
              <a:latin typeface="Times New Roman" panose="02020603050405020304" pitchFamily="18" charset="0"/>
              <a:cs typeface="Estrangelo Edessa" panose="03080600000000000000" pitchFamily="66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4300" y="620688"/>
            <a:ext cx="769806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08069" y="662896"/>
            <a:ext cx="572143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000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Welcome to Ukraine and OLVIQNIK office!</a:t>
            </a:r>
            <a:endParaRPr lang="uk-UA" sz="2500" dirty="0">
              <a:solidFill>
                <a:srgbClr val="C00000"/>
              </a:solidFill>
              <a:latin typeface="Times New Roman" panose="02020603050405020304" pitchFamily="18" charset="0"/>
              <a:cs typeface="Estrangelo Edessa" panose="03080600000000000000" pitchFamily="66" charset="0"/>
            </a:endParaRPr>
          </a:p>
        </p:txBody>
      </p:sp>
      <p:pic>
        <p:nvPicPr>
          <p:cNvPr id="7174" name="Picture 6" descr="http://www.kiev-ukraine-information.com/img/Kiev/maps/ukraine-map-flag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58278"/>
            <a:ext cx="5435724" cy="35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штода\фриланс\Проекты в работе\07-презентация для Ольвияник\logo olviqni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3" y="5262141"/>
            <a:ext cx="2000656" cy="113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узел 2"/>
          <p:cNvSpPr/>
          <p:nvPr/>
        </p:nvSpPr>
        <p:spPr>
          <a:xfrm>
            <a:off x="2811881" y="3566245"/>
            <a:ext cx="300376" cy="288032"/>
          </a:xfrm>
          <a:prstGeom prst="flowChartConnector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" name="Прямая соединительная линия 5"/>
          <p:cNvCxnSpPr>
            <a:stCxn id="3" idx="3"/>
            <a:endCxn id="28" idx="0"/>
          </p:cNvCxnSpPr>
          <p:nvPr/>
        </p:nvCxnSpPr>
        <p:spPr>
          <a:xfrm flipH="1">
            <a:off x="1763369" y="3812096"/>
            <a:ext cx="1092501" cy="1239717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683568" y="5051813"/>
            <a:ext cx="2159601" cy="1584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угольник 34"/>
          <p:cNvSpPr/>
          <p:nvPr/>
        </p:nvSpPr>
        <p:spPr>
          <a:xfrm>
            <a:off x="2962069" y="5432240"/>
            <a:ext cx="33381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defTabSz="266700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E-mail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: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  <a:hlinkClick r:id="rId5"/>
              </a:rPr>
              <a:t>maliwev@gmail.com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61938" indent="-261938" defTabSz="266700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Skype: vladimirmalishev1953</a:t>
            </a:r>
          </a:p>
          <a:p>
            <a:pPr marL="261938" indent="-261938" defTabSz="266700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Mobile #: +380 67 512 2260</a:t>
            </a:r>
          </a:p>
          <a:p>
            <a:pPr marL="261938" indent="-261938" defTabSz="266700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Fax #: +380 512 37 8461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652120" y="1412776"/>
            <a:ext cx="369816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defTabSz="266700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   How to get to OLVIQNIK:</a:t>
            </a:r>
          </a:p>
          <a:p>
            <a:pPr marL="261938" indent="-261938" defTabSz="266700"/>
            <a:endParaRPr lang="en-US" sz="1600" dirty="0">
              <a:solidFill>
                <a:schemeClr val="tx2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180975" indent="-180975" defTabSz="2667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By train:    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Nearest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railway station 						“Mykolaiv”</a:t>
            </a:r>
          </a:p>
          <a:p>
            <a:pPr marL="180975" indent="-180975" defTabSz="2667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By car:        from Odessa to Mykolaiv, 				     	      distance 130 km</a:t>
            </a:r>
          </a:p>
          <a:p>
            <a:pPr defTabSz="266700"/>
            <a:endParaRPr lang="en-US" sz="1600" dirty="0" smtClean="0">
              <a:solidFill>
                <a:schemeClr val="tx2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652120" y="3217249"/>
            <a:ext cx="369816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defTabSz="266700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Waterpoint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:</a:t>
            </a:r>
          </a:p>
          <a:p>
            <a:pPr marL="261938" indent="-261938" defTabSz="266700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   Distance from OLVIQNIK to open sea:</a:t>
            </a:r>
          </a:p>
          <a:p>
            <a:pPr marL="180975" indent="-180975" defTabSz="26670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Ochakov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- 32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km</a:t>
            </a:r>
          </a:p>
          <a:p>
            <a:pPr marL="180975" indent="-180975" defTabSz="2667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Odessa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– 90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km</a:t>
            </a:r>
          </a:p>
          <a:p>
            <a:pPr marL="180975" indent="-180975" defTabSz="26670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Yuzhny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–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70 km</a:t>
            </a:r>
          </a:p>
          <a:p>
            <a:pPr marL="180975" indent="-180975" defTabSz="26670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Illychevsk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–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150 km</a:t>
            </a:r>
          </a:p>
          <a:p>
            <a:pPr marL="180975" indent="-180975" defTabSz="2667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Mariupol – 400 km</a:t>
            </a:r>
          </a:p>
          <a:p>
            <a:pPr marL="180975" indent="-180975" defTabSz="26670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Berdyansk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– 280 km</a:t>
            </a:r>
          </a:p>
          <a:p>
            <a:pPr marL="180975" indent="-180975" defTabSz="2667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Varna – 800 km</a:t>
            </a:r>
          </a:p>
          <a:p>
            <a:pPr marL="180975" indent="-180975" defTabSz="2667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Constanta – 700 km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5724128" y="3196463"/>
            <a:ext cx="3168352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724128" y="1311176"/>
            <a:ext cx="3168352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5724128" y="5901563"/>
            <a:ext cx="3168352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30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штода\фриланс\Проекты в работе\07-презентация для Ольвияник\logo olviqn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03" y="188070"/>
            <a:ext cx="887677" cy="50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75865" y="1563722"/>
            <a:ext cx="18582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Content</a:t>
            </a:r>
            <a:endParaRPr lang="uk-UA" sz="4000" dirty="0">
              <a:solidFill>
                <a:srgbClr val="C00000"/>
              </a:solidFill>
              <a:latin typeface="Times New Roman" panose="02020603050405020304" pitchFamily="18" charset="0"/>
              <a:cs typeface="Estrangelo Edessa" panose="03080600000000000000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2337" y="2542252"/>
            <a:ext cx="622407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Company profile: </a:t>
            </a:r>
            <a:b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history, mission, key professionals</a:t>
            </a:r>
            <a:b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endParaRPr lang="en-US" sz="2400" dirty="0">
              <a:solidFill>
                <a:schemeClr val="tx2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Company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business: </a:t>
            </a:r>
            <a:b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current &amp; future opportunities for new clients</a:t>
            </a:r>
            <a:b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endParaRPr lang="en-US" sz="2400" dirty="0" smtClean="0">
              <a:solidFill>
                <a:schemeClr val="tx2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Company contacts and location points</a:t>
            </a:r>
          </a:p>
          <a:p>
            <a:pPr marL="457200" indent="-457200">
              <a:buAutoNum type="arabicPeriod"/>
            </a:pPr>
            <a:endParaRPr lang="uk-UA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7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штода\фриланс\Проекты в работе\07-презентация для Ольвияник\logo olviqn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03" y="188070"/>
            <a:ext cx="887677" cy="50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8144" y="78696"/>
            <a:ext cx="231986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000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Company profile</a:t>
            </a:r>
            <a:endParaRPr lang="uk-UA" sz="2500" dirty="0">
              <a:solidFill>
                <a:srgbClr val="C00000"/>
              </a:solidFill>
              <a:latin typeface="Times New Roman" panose="02020603050405020304" pitchFamily="18" charset="0"/>
              <a:cs typeface="Estrangelo Edessa" panose="03080600000000000000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4879" y="1275735"/>
            <a:ext cx="4542165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It all started in 1993 in Nikolayev, Ukraine by two shipyard enthusiasts Vladimir Malyshev and Irina Andreeva.</a:t>
            </a:r>
            <a:b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en-US" sz="7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 first company business was sales operator of different kinds of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4300" y="620688"/>
            <a:ext cx="769806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38144" y="637496"/>
            <a:ext cx="111280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000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History</a:t>
            </a:r>
            <a:endParaRPr lang="uk-UA" sz="2500" dirty="0">
              <a:solidFill>
                <a:srgbClr val="C00000"/>
              </a:solidFill>
              <a:latin typeface="Times New Roman" panose="02020603050405020304" pitchFamily="18" charset="0"/>
              <a:cs typeface="Estrangelo Edessa" panose="03080600000000000000" pitchFamily="66" charset="0"/>
            </a:endParaRPr>
          </a:p>
        </p:txBody>
      </p:sp>
      <p:pic>
        <p:nvPicPr>
          <p:cNvPr id="2050" name="Picture 2" descr="http://fairviewfamily.org/clientimages/42812/mainsitephotos/our%20histor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87045" y="1224936"/>
            <a:ext cx="4061420" cy="170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63731" y="3043560"/>
            <a:ext cx="8834665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specific publications in Ukraine through owned “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Kniga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”. </a:t>
            </a:r>
            <a:b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en-US" sz="5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n-US" sz="7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In 2009 company key business became supply of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IMO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publications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(Original edition and Russian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optional edited by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CNIIMF, S-Petersburg, Russia). Vladimir and Irina just could not resist their shipyard talents and experience so they made a great decision – to be #1 ship-operating documentation supplier in Ukraine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and abroad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!</a:t>
            </a:r>
            <a:b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en-US" sz="7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defTabSz="266700"/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Since 2015 company operates with new brand name OLVIQNIK.</a:t>
            </a:r>
            <a:b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From now on we are brand new reliable supplier providing best product, best price with great business attitude! </a:t>
            </a:r>
          </a:p>
        </p:txBody>
      </p:sp>
    </p:spTree>
    <p:extLst>
      <p:ext uri="{BB962C8B-B14F-4D97-AF65-F5344CB8AC3E}">
        <p14:creationId xmlns:p14="http://schemas.microsoft.com/office/powerpoint/2010/main" val="33257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штода\фриланс\Проекты в работе\07-презентация для Ольвияник\logo olviqn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03" y="188070"/>
            <a:ext cx="887677" cy="50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4987" y="78696"/>
            <a:ext cx="231986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000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Company profile</a:t>
            </a:r>
            <a:endParaRPr lang="uk-UA" sz="2500" dirty="0">
              <a:solidFill>
                <a:srgbClr val="C00000"/>
              </a:solidFill>
              <a:latin typeface="Times New Roman" panose="02020603050405020304" pitchFamily="18" charset="0"/>
              <a:cs typeface="Estrangelo Edessa" panose="03080600000000000000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1196752"/>
            <a:ext cx="482453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Our vision is that we </a:t>
            </a:r>
            <a:r>
              <a:rPr lang="en-US" sz="23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intend to provide our customers with the </a:t>
            </a:r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original quality admiralty charts, </a:t>
            </a:r>
            <a:r>
              <a:rPr lang="en-US" sz="23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with a </a:t>
            </a:r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smart</a:t>
            </a:r>
            <a:r>
              <a:rPr lang="en-US" sz="23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A to </a:t>
            </a:r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Z stock, clear </a:t>
            </a:r>
            <a:r>
              <a:rPr lang="en-US" sz="23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and secure business conditions</a:t>
            </a:r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en-US" sz="23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and fast, quality delivery</a:t>
            </a:r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4300" y="620688"/>
            <a:ext cx="769806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14987" y="637496"/>
            <a:ext cx="347242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000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Vision, mission and values</a:t>
            </a:r>
            <a:endParaRPr lang="uk-UA" sz="2500" dirty="0">
              <a:solidFill>
                <a:srgbClr val="C00000"/>
              </a:solidFill>
              <a:latin typeface="Times New Roman" panose="02020603050405020304" pitchFamily="18" charset="0"/>
              <a:cs typeface="Estrangelo Edessa" panose="03080600000000000000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4531" y="3457451"/>
            <a:ext cx="883466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en-US" sz="23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Our mission </a:t>
            </a:r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at OLVIQNIK </a:t>
            </a:r>
            <a:r>
              <a:rPr lang="en-US" sz="23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is to provide each of our clients with the most effective </a:t>
            </a:r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solution </a:t>
            </a:r>
            <a:r>
              <a:rPr lang="en-US" sz="23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possible, and to </a:t>
            </a:r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preserve client`s confidence with quality product in short term delivery.</a:t>
            </a:r>
            <a:br>
              <a:rPr lang="en-US" sz="23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en-US" sz="23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en-US" sz="23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en-US" sz="23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OLVIQNIK </a:t>
            </a:r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values are covered in best performance to clients by providing access </a:t>
            </a:r>
            <a:r>
              <a:rPr lang="en-US" sz="23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to </a:t>
            </a:r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high quality products that </a:t>
            </a:r>
            <a:r>
              <a:rPr lang="en-US" sz="23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enable </a:t>
            </a:r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vessels to develop effective route and improve </a:t>
            </a:r>
            <a:r>
              <a:rPr lang="en-US" sz="23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 </a:t>
            </a:r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productivity with avoiding </a:t>
            </a:r>
            <a:r>
              <a:rPr lang="en-US" sz="23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unexpected </a:t>
            </a:r>
            <a:r>
              <a:rPr lang="en-US" sz="23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maneuvers for good. </a:t>
            </a:r>
          </a:p>
        </p:txBody>
      </p:sp>
      <p:pic>
        <p:nvPicPr>
          <p:cNvPr id="3" name="Picture 2" descr="C:\Users\shtoda.SHTODA\Downloads\2167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4986" y="1501676"/>
            <a:ext cx="343998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7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штода\фриланс\Проекты в работе\07-презентация для Ольвияник\logo olviqn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03" y="188070"/>
            <a:ext cx="887677" cy="50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9620" y="78696"/>
            <a:ext cx="231986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000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Company profile</a:t>
            </a:r>
            <a:endParaRPr lang="uk-UA" sz="2500" dirty="0">
              <a:solidFill>
                <a:srgbClr val="C00000"/>
              </a:solidFill>
              <a:latin typeface="Times New Roman" panose="02020603050405020304" pitchFamily="18" charset="0"/>
              <a:cs typeface="Estrangelo Edessa" panose="03080600000000000000" pitchFamily="66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4300" y="620688"/>
            <a:ext cx="769806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39620" y="637496"/>
            <a:ext cx="239039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000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Key professionals</a:t>
            </a:r>
            <a:endParaRPr lang="uk-UA" sz="2500" dirty="0">
              <a:solidFill>
                <a:srgbClr val="C00000"/>
              </a:solidFill>
              <a:latin typeface="Times New Roman" panose="02020603050405020304" pitchFamily="18" charset="0"/>
              <a:cs typeface="Estrangelo Edessa" panose="03080600000000000000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081040" y="997744"/>
            <a:ext cx="596136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Shipyard pro, graduated Nikolayev Shipbuilding University in 1976.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Started his career as a Design engineer 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at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Union Design 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Bureau (Nikolayev),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then moved to </a:t>
            </a:r>
            <a:r>
              <a:rPr lang="en-US" sz="1700" dirty="0" err="1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Srednenevsky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Shipyard (S-Petersburg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) as a Senior 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Engineer. The top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position in his career was Deputy 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chief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ship builder 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at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Perseus 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venture (Sevastopol).</a:t>
            </a:r>
          </a:p>
        </p:txBody>
      </p:sp>
      <p:pic>
        <p:nvPicPr>
          <p:cNvPr id="5122" name="Picture 2" descr="C:\штода\фриланс\Проекты в работе\07-презентация для Ольвияник\фото_Малышев + Андреева_1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56" y="1167047"/>
            <a:ext cx="977084" cy="11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08832" y="1766049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CEO,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co-founder</a:t>
            </a:r>
            <a:b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Vladimir Malyshev</a:t>
            </a:r>
          </a:p>
        </p:txBody>
      </p:sp>
      <p:pic>
        <p:nvPicPr>
          <p:cNvPr id="5123" name="Picture 3" descr="C:\штода\фриланс\Проекты в работе\07-презентация для Ольвияник\фото_Андреев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56" y="2420888"/>
            <a:ext cx="977084" cy="1017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221532" y="2918748"/>
            <a:ext cx="18722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CFO,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co-founder</a:t>
            </a:r>
            <a:b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Irina Andreeva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81040" y="2383443"/>
            <a:ext cx="59613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Shipyard pro, graduated Nikolayev Shipbuilding University in 1969.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Started 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her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career as a Design engineer at Equator Design 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Bureau (Nikolayev) and was employed till 1993. At that year Irina founded new company Andreeva with retail shop </a:t>
            </a:r>
            <a:r>
              <a:rPr lang="en-US" sz="1700" dirty="0" err="1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Kniga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</a:p>
        </p:txBody>
      </p:sp>
      <p:pic>
        <p:nvPicPr>
          <p:cNvPr id="1027" name="Picture 3" descr="C:\штода\фриланс\фотки\4 -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48" y="3594224"/>
            <a:ext cx="979192" cy="102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21532" y="4098086"/>
            <a:ext cx="1550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Sales manager</a:t>
            </a:r>
            <a:b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Dmitry Baranov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93740" y="3532793"/>
            <a:ext cx="59613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Sales pro, graduated Kyiv University of “Ukraine” in 2004. </a:t>
            </a:r>
            <a:b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Started his career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as a 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marketing assistant at LG Electronics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then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were 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8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more 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years in Samsung Electronics, Porsche Ukraine GmbH, Logitech Europe S. A. and Redmond Ukraine. </a:t>
            </a:r>
          </a:p>
        </p:txBody>
      </p:sp>
      <p:pic>
        <p:nvPicPr>
          <p:cNvPr id="1028" name="Picture 4" descr="C:\штода\фриланс\Проекты в работе\07-презентация для Ольвияник\Артур Дидор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56" y="4779515"/>
            <a:ext cx="968576" cy="89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221532" y="5161392"/>
            <a:ext cx="2126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IT Support manager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Arthur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Didur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081040" y="4666268"/>
            <a:ext cx="59613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Shipyard 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enthusiast, graduated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Odessa National Maritime Academy in 2012 as a Second 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mate. Since 2014 he is an IT operations support manager, showing lots of potential due to his impact of company growth as well as Arthurs professional growth.</a:t>
            </a:r>
            <a:endParaRPr lang="en-US" sz="1700" dirty="0">
              <a:solidFill>
                <a:schemeClr val="tx2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21532" y="5990067"/>
            <a:ext cx="2126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IT Support manager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Vasil Golub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081040" y="5713844"/>
            <a:ext cx="596136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Shipyard 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pro, graduated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Volga State Academy of Water Transport in 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1993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as a Senior captain 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mate. Started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his career as a Third 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mate of senior mate on cargo ships. Before joining </a:t>
            </a:r>
            <a:r>
              <a:rPr lang="en-US" sz="17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OLVIQNIK was Shift Supervisor at the State Port Supervision </a:t>
            </a:r>
            <a:r>
              <a:rPr lang="en-US" sz="17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Inspectorate.</a:t>
            </a:r>
            <a:endParaRPr lang="en-US" sz="1700" dirty="0">
              <a:solidFill>
                <a:schemeClr val="tx2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258316" y="2360588"/>
            <a:ext cx="8634164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8316" y="3516288"/>
            <a:ext cx="8634164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258316" y="4697388"/>
            <a:ext cx="8634164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58316" y="5764188"/>
            <a:ext cx="8634164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:\штода\фриланс\Проекты в работе\07-презентация для Ольвияник\IMG_20150722_14252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16" y="5793143"/>
            <a:ext cx="912416" cy="102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01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штода\фриланс\Проекты в работе\07-презентация для Ольвияник\logo olviqn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03" y="188070"/>
            <a:ext cx="887677" cy="50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5235" y="78696"/>
            <a:ext cx="25298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000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Company business</a:t>
            </a:r>
            <a:endParaRPr lang="uk-UA" sz="2500" dirty="0">
              <a:solidFill>
                <a:srgbClr val="C00000"/>
              </a:solidFill>
              <a:latin typeface="Times New Roman" panose="02020603050405020304" pitchFamily="18" charset="0"/>
              <a:cs typeface="Estrangelo Edessa" panose="03080600000000000000" pitchFamily="66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4300" y="620688"/>
            <a:ext cx="769806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45235" y="662896"/>
            <a:ext cx="223009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000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What we supply</a:t>
            </a:r>
            <a:endParaRPr lang="uk-UA" sz="2500" dirty="0">
              <a:solidFill>
                <a:srgbClr val="C00000"/>
              </a:solidFill>
              <a:latin typeface="Times New Roman" panose="02020603050405020304" pitchFamily="18" charset="0"/>
              <a:cs typeface="Estrangelo Edessa" panose="03080600000000000000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300" y="1196752"/>
            <a:ext cx="89221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 defTabSz="266700">
              <a:buAutoNum type="arabicPeriod"/>
            </a:pPr>
            <a:r>
              <a:rPr lang="en-US" sz="2100" b="1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IMO publications</a:t>
            </a:r>
            <a:r>
              <a:rPr lang="en-US" sz="2100" b="1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en-US" sz="2100" b="1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+</a:t>
            </a:r>
            <a:r>
              <a:rPr lang="en-US" sz="2100" b="1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Conventions, </a:t>
            </a:r>
            <a:r>
              <a:rPr lang="fr-FR" sz="21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Codes, Resolutions, Guides, Model </a:t>
            </a:r>
            <a:r>
              <a:rPr lang="fr-FR" sz="21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Courses;</a:t>
            </a:r>
            <a:endParaRPr lang="en-US" sz="2100" dirty="0" smtClean="0">
              <a:solidFill>
                <a:schemeClr val="tx2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360363" indent="-360363" defTabSz="266700">
              <a:buAutoNum type="arabicPeriod"/>
            </a:pPr>
            <a:r>
              <a:rPr lang="en-US" sz="2100" b="1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Classic Rules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</a:p>
          <a:p>
            <a:pPr marL="360363" indent="-360363" defTabSz="266700">
              <a:buAutoNum type="arabicPeriod"/>
            </a:pPr>
            <a:r>
              <a:rPr lang="en-US" sz="2100" b="1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CNIIMF Publications 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(Saint-Petersburg, Russia); </a:t>
            </a:r>
            <a:endParaRPr lang="en-US" sz="2100" dirty="0" smtClean="0">
              <a:solidFill>
                <a:schemeClr val="tx2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360363" indent="-360363" defTabSz="266700">
              <a:buAutoNum type="arabicPeriod"/>
              <a:tabLst>
                <a:tab pos="360363" algn="l"/>
              </a:tabLst>
            </a:pPr>
            <a:r>
              <a:rPr lang="en-US" sz="2100" b="1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Navigation Charts world-wide 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+ British 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collection 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based on 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Admiralty authorized Chart Agents &amp; 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	Distributors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;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+ 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Russian collection 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based on UNIO Department 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 Russian Defense 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			 	Ministry 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Hydrographic 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Service;</a:t>
            </a:r>
            <a:b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+ 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Ukrainian charts 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based on 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Ukrainian Sea Chart 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Service;</a:t>
            </a:r>
          </a:p>
          <a:p>
            <a:pPr marL="360363" indent="-360363" defTabSz="266700">
              <a:buAutoNum type="arabicPeriod"/>
            </a:pPr>
            <a:r>
              <a:rPr lang="en-US" sz="2100" b="1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Other </a:t>
            </a:r>
            <a:r>
              <a:rPr lang="en-US" sz="2100" b="1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documents </a:t>
            </a:r>
            <a:r>
              <a:rPr lang="en-US" sz="2100" b="1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related to </a:t>
            </a:r>
            <a:r>
              <a:rPr lang="en-US" sz="2100" b="1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daily ship’s operations </a:t>
            </a:r>
            <a:br>
              <a:rPr lang="en-US" sz="2100" b="1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+</a:t>
            </a:r>
            <a:r>
              <a:rPr lang="en-US" sz="2100" b="1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Admiralty publications</a:t>
            </a:r>
            <a:r>
              <a:rPr lang="en-US" sz="21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ship log 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books, etc.  </a:t>
            </a:r>
          </a:p>
        </p:txBody>
      </p:sp>
      <p:pic>
        <p:nvPicPr>
          <p:cNvPr id="10" name="Picture 6" descr="http://www.safety4sea.com/images/media/2014/Nautical-Charts-COLORING-gener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7222" y="5145241"/>
            <a:ext cx="3672408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thomasgunn.com/Images/IMO%20pubs_44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145241"/>
            <a:ext cx="2952328" cy="153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17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Прямая соединительная линия 53"/>
          <p:cNvCxnSpPr/>
          <p:nvPr/>
        </p:nvCxnSpPr>
        <p:spPr>
          <a:xfrm>
            <a:off x="266700" y="4203700"/>
            <a:ext cx="862578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92212" y="2362535"/>
            <a:ext cx="34495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endParaRPr lang="en-US" dirty="0" smtClean="0">
              <a:solidFill>
                <a:schemeClr val="tx2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66700" indent="-266700" defTabSz="2667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Ukraine</a:t>
            </a:r>
          </a:p>
          <a:p>
            <a:pPr marL="266700" indent="-266700" defTabSz="2667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Russia</a:t>
            </a:r>
          </a:p>
          <a:p>
            <a:pPr marL="266700" indent="-266700" defTabSz="2667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Georgia</a:t>
            </a:r>
          </a:p>
          <a:p>
            <a:pPr marL="266700" indent="-266700" defTabSz="2667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Bulgaria</a:t>
            </a:r>
          </a:p>
          <a:p>
            <a:pPr marL="266700" indent="-266700" defTabSz="2667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Croatia</a:t>
            </a:r>
          </a:p>
        </p:txBody>
      </p:sp>
      <p:pic>
        <p:nvPicPr>
          <p:cNvPr id="1026" name="Picture 2" descr="C:\штода\фриланс\Проекты в работе\07-презентация для Ольвияник\logo olviqn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03" y="188070"/>
            <a:ext cx="887677" cy="50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0383" y="78696"/>
            <a:ext cx="25298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000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Company business</a:t>
            </a:r>
            <a:endParaRPr lang="uk-UA" sz="2500" dirty="0">
              <a:solidFill>
                <a:srgbClr val="C00000"/>
              </a:solidFill>
              <a:latin typeface="Times New Roman" panose="02020603050405020304" pitchFamily="18" charset="0"/>
              <a:cs typeface="Estrangelo Edessa" panose="03080600000000000000" pitchFamily="66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95102" y="620688"/>
            <a:ext cx="7617258" cy="21104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20383" y="662896"/>
            <a:ext cx="421140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000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Cooperation today &amp; tomorrow</a:t>
            </a:r>
            <a:endParaRPr lang="uk-UA" sz="2500" dirty="0">
              <a:solidFill>
                <a:srgbClr val="C00000"/>
              </a:solidFill>
              <a:latin typeface="Times New Roman" panose="02020603050405020304" pitchFamily="18" charset="0"/>
              <a:cs typeface="Estrangelo Edessa" panose="03080600000000000000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300" y="1203091"/>
            <a:ext cx="9029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We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do make plans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to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cooperate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with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Agent-companies on mutual assistance basis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94660" y="2362535"/>
            <a:ext cx="22617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endParaRPr lang="en-US" dirty="0" smtClean="0">
              <a:solidFill>
                <a:schemeClr val="tx2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66700" indent="-266700" defTabSz="2667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USA</a:t>
            </a:r>
          </a:p>
          <a:p>
            <a:pPr marL="266700" indent="-266700" defTabSz="2667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Australia</a:t>
            </a:r>
          </a:p>
          <a:p>
            <a:pPr marL="266700" indent="-266700" defTabSz="2667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Baltic</a:t>
            </a:r>
          </a:p>
          <a:p>
            <a:pPr marL="266700" indent="-266700" defTabSz="2667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Croatia</a:t>
            </a:r>
          </a:p>
          <a:p>
            <a:pPr marL="266700" indent="-266700" defTabSz="2667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India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62812" y="2628404"/>
            <a:ext cx="22617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defTabSz="2667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South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America</a:t>
            </a:r>
          </a:p>
          <a:p>
            <a:pPr marL="266700" indent="-266700" defTabSz="2667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Nordic countries</a:t>
            </a:r>
          </a:p>
          <a:p>
            <a:pPr marL="266700" indent="-266700" defTabSz="2667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Portugal</a:t>
            </a:r>
          </a:p>
          <a:p>
            <a:pPr marL="266700" indent="-266700" defTabSz="2667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Japan</a:t>
            </a:r>
          </a:p>
          <a:p>
            <a:pPr marL="266700" indent="-266700" defTabSz="2667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South Korea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51844" y="2643019"/>
            <a:ext cx="22617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defTabSz="2667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France</a:t>
            </a:r>
          </a:p>
          <a:p>
            <a:pPr marL="266700" indent="-266700" defTabSz="2667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Spain</a:t>
            </a:r>
            <a:endParaRPr lang="en-US" dirty="0">
              <a:solidFill>
                <a:schemeClr val="tx2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66700" indent="-266700" defTabSz="2667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Italy</a:t>
            </a:r>
          </a:p>
          <a:p>
            <a:pPr marL="266700" indent="-266700" defTabSz="2667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Georgia</a:t>
            </a:r>
          </a:p>
          <a:p>
            <a:pPr marL="266700" indent="-266700" defTabSz="2667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Turkey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4211960" y="2954536"/>
            <a:ext cx="1353294" cy="626401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 16"/>
          <p:cNvSpPr/>
          <p:nvPr/>
        </p:nvSpPr>
        <p:spPr>
          <a:xfrm>
            <a:off x="1409552" y="1852504"/>
            <a:ext cx="96372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000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Today</a:t>
            </a:r>
            <a:endParaRPr lang="uk-UA" sz="2500" dirty="0">
              <a:solidFill>
                <a:srgbClr val="C00000"/>
              </a:solidFill>
              <a:latin typeface="Times New Roman" panose="02020603050405020304" pitchFamily="18" charset="0"/>
              <a:cs typeface="Estrangelo Edessa" panose="03080600000000000000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56176" y="1852504"/>
            <a:ext cx="150233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000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Tomorrow</a:t>
            </a:r>
            <a:endParaRPr lang="uk-UA" sz="2500" dirty="0">
              <a:solidFill>
                <a:srgbClr val="C00000"/>
              </a:solidFill>
              <a:latin typeface="Times New Roman" panose="02020603050405020304" pitchFamily="18" charset="0"/>
              <a:cs typeface="Estrangelo Edessa" panose="03080600000000000000" pitchFamily="66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66700" y="1778000"/>
            <a:ext cx="862578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959076" y="1772816"/>
            <a:ext cx="1228221" cy="477054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Markets</a:t>
            </a:r>
            <a:endParaRPr lang="uk-UA" sz="2500" dirty="0">
              <a:solidFill>
                <a:schemeClr val="bg1"/>
              </a:solidFill>
              <a:latin typeface="Times New Roman" panose="02020603050405020304" pitchFamily="18" charset="0"/>
              <a:cs typeface="Estrangelo Edessa" panose="03080600000000000000" pitchFamily="66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676228" y="2649612"/>
            <a:ext cx="22617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defTabSz="2667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Singapore</a:t>
            </a:r>
          </a:p>
          <a:p>
            <a:pPr marL="266700" indent="-266700" defTabSz="2667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Albania</a:t>
            </a:r>
            <a:endParaRPr lang="en-US" dirty="0">
              <a:solidFill>
                <a:schemeClr val="tx2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66700" indent="-266700" defTabSz="2667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China</a:t>
            </a:r>
          </a:p>
          <a:p>
            <a:pPr marL="266700" indent="-266700" defTabSz="2667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Indonesia</a:t>
            </a:r>
          </a:p>
          <a:p>
            <a:pPr marL="266700" indent="-266700" defTabSz="2667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Brazil</a:t>
            </a:r>
            <a:endParaRPr lang="en-US" dirty="0">
              <a:solidFill>
                <a:schemeClr val="tx2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5102" y="2297507"/>
            <a:ext cx="2795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Actual markets we operate: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681502" y="2297507"/>
            <a:ext cx="21054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Ready to execute in: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96244" y="5997723"/>
            <a:ext cx="81082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66700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We have huge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interest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to provide Digital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Products and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expand our product line in order to satisfy all possible needs of our customers and partners. 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18356" y="4775535"/>
            <a:ext cx="34495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Actual products are:</a:t>
            </a:r>
          </a:p>
          <a:p>
            <a:pPr marL="266700" indent="-266700" defTabSz="2667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Printed products</a:t>
            </a:r>
          </a:p>
          <a:p>
            <a:pPr marL="266700" indent="-266700" defTabSz="2667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700+ product titles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694660" y="4775535"/>
            <a:ext cx="25497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Ready to distribute:</a:t>
            </a:r>
          </a:p>
          <a:p>
            <a:pPr marL="266700" indent="-266700" defTabSz="2667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Digital products</a:t>
            </a:r>
          </a:p>
          <a:p>
            <a:pPr marL="266700" indent="-266700" defTabSz="2667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2000 product titles</a:t>
            </a:r>
          </a:p>
        </p:txBody>
      </p:sp>
      <p:sp>
        <p:nvSpPr>
          <p:cNvPr id="45" name="Стрелка вправо 44"/>
          <p:cNvSpPr/>
          <p:nvPr/>
        </p:nvSpPr>
        <p:spPr>
          <a:xfrm>
            <a:off x="3995936" y="5071071"/>
            <a:ext cx="1353294" cy="626401"/>
          </a:xfrm>
          <a:prstGeom prst="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Прямоугольник 45"/>
          <p:cNvSpPr/>
          <p:nvPr/>
        </p:nvSpPr>
        <p:spPr>
          <a:xfrm>
            <a:off x="1835696" y="4265504"/>
            <a:ext cx="96372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000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Today</a:t>
            </a:r>
            <a:endParaRPr lang="uk-UA" sz="2500" dirty="0">
              <a:solidFill>
                <a:srgbClr val="C00000"/>
              </a:solidFill>
              <a:latin typeface="Times New Roman" panose="02020603050405020304" pitchFamily="18" charset="0"/>
              <a:cs typeface="Estrangelo Edessa" panose="03080600000000000000" pitchFamily="66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156176" y="4265504"/>
            <a:ext cx="150233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000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Tomorrow</a:t>
            </a:r>
            <a:endParaRPr lang="uk-UA" sz="2500" dirty="0">
              <a:solidFill>
                <a:srgbClr val="C00000"/>
              </a:solidFill>
              <a:latin typeface="Times New Roman" panose="02020603050405020304" pitchFamily="18" charset="0"/>
              <a:cs typeface="Estrangelo Edessa" panose="03080600000000000000" pitchFamily="66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959076" y="4185816"/>
            <a:ext cx="1308371" cy="477054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Products</a:t>
            </a:r>
            <a:endParaRPr lang="uk-UA" sz="2500" dirty="0">
              <a:solidFill>
                <a:schemeClr val="bg1"/>
              </a:solidFill>
              <a:latin typeface="Times New Roman" panose="02020603050405020304" pitchFamily="18" charset="0"/>
              <a:cs typeface="Estrangelo Edessa" panose="03080600000000000000" pitchFamily="66" charset="0"/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266700" y="5918200"/>
            <a:ext cx="862578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266700" y="6756400"/>
            <a:ext cx="862578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0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штода\фриланс\Проекты в работе\07-презентация для Ольвияник\logo olviqn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03" y="188070"/>
            <a:ext cx="887677" cy="50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8779" y="78696"/>
            <a:ext cx="25298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000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Company business</a:t>
            </a:r>
            <a:endParaRPr lang="uk-UA" sz="2500" dirty="0">
              <a:solidFill>
                <a:srgbClr val="C00000"/>
              </a:solidFill>
              <a:latin typeface="Times New Roman" panose="02020603050405020304" pitchFamily="18" charset="0"/>
              <a:cs typeface="Estrangelo Edessa" panose="03080600000000000000" pitchFamily="66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4300" y="620688"/>
            <a:ext cx="769806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68779" y="662896"/>
            <a:ext cx="486864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000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Available assets for business</a:t>
            </a:r>
            <a:r>
              <a:rPr lang="en-US" sz="2500" dirty="0">
                <a:solidFill>
                  <a:srgbClr val="C000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support </a:t>
            </a:r>
            <a:endParaRPr lang="uk-UA" sz="2500" dirty="0">
              <a:solidFill>
                <a:srgbClr val="C00000"/>
              </a:solidFill>
              <a:latin typeface="Times New Roman" panose="02020603050405020304" pitchFamily="18" charset="0"/>
              <a:cs typeface="Estrangelo Edessa" panose="03080600000000000000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300" y="1283836"/>
            <a:ext cx="892219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defTabSz="266700">
              <a:buAutoNum type="arabicPeriod"/>
            </a:pPr>
            <a:r>
              <a:rPr lang="en-US" sz="2050" b="1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“</a:t>
            </a:r>
            <a:r>
              <a:rPr lang="en-US" sz="2050" b="1" dirty="0" err="1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Kniga</a:t>
            </a:r>
            <a:r>
              <a:rPr lang="en-US" sz="2050" b="1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” book store.</a:t>
            </a:r>
            <a:r>
              <a:rPr lang="en-US" sz="2050" b="1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en-US" sz="2050" b="1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en-US" sz="2050" b="1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n-US" sz="205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There </a:t>
            </a:r>
            <a:r>
              <a:rPr lang="en-US" sz="205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are </a:t>
            </a:r>
            <a:r>
              <a:rPr lang="en-US" sz="205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700 </a:t>
            </a:r>
            <a:r>
              <a:rPr lang="en-US" sz="205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titles of Admiralty and IMO </a:t>
            </a:r>
            <a:r>
              <a:rPr lang="en-US" sz="205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Publications, as main following: </a:t>
            </a:r>
            <a:br>
              <a:rPr lang="en-US" sz="205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en-US" sz="205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	 Charts, Admiralty </a:t>
            </a:r>
            <a:r>
              <a:rPr lang="en-US" sz="205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List of Radio Signals (ALRS</a:t>
            </a:r>
            <a:r>
              <a:rPr lang="en-US" sz="205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), Sailing </a:t>
            </a:r>
            <a:r>
              <a:rPr lang="en-US" sz="205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Directions (Pilot</a:t>
            </a:r>
            <a:r>
              <a:rPr lang="en-US" sz="205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), Tide Tables (ATT), Admiralty </a:t>
            </a:r>
            <a:r>
              <a:rPr lang="en-US" sz="205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List of Lights (ALL</a:t>
            </a:r>
            <a:r>
              <a:rPr lang="en-US" sz="205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), Nautical Almanac, Codes</a:t>
            </a:r>
            <a:r>
              <a:rPr lang="en-US" sz="205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, </a:t>
            </a:r>
            <a:r>
              <a:rPr lang="en-US" sz="205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Conventions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50606" y="2855522"/>
            <a:ext cx="4024314" cy="27658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16016" y="5639709"/>
            <a:ext cx="40745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66700"/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Our 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office 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building and “</a:t>
            </a:r>
            <a:r>
              <a:rPr lang="en-US" sz="1500" dirty="0" err="1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Kniga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”</a:t>
            </a: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bookstore, </a:t>
            </a:r>
            <a:br>
              <a:rPr lang="en-US" sz="15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Old 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center of </a:t>
            </a:r>
            <a:r>
              <a:rPr lang="en-US" sz="15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Mykolaiv city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4300" y="2880406"/>
            <a:ext cx="460171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1938" indent="-261938" defTabSz="266700"/>
            <a:r>
              <a:rPr lang="en-US" sz="2050" b="1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2. Products stock.</a:t>
            </a:r>
            <a:r>
              <a:rPr lang="en-US" sz="2050" b="1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/>
            </a:r>
            <a:br>
              <a:rPr lang="en-US" sz="2050" b="1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en-US" sz="2050" b="1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n-US" sz="205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As on today </a:t>
            </a:r>
            <a:r>
              <a:rPr lang="en-US" sz="205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OLVIQNIK </a:t>
            </a:r>
            <a:r>
              <a:rPr lang="en-US" sz="205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has more than </a:t>
            </a:r>
            <a:r>
              <a:rPr lang="en-US" sz="205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700 </a:t>
            </a:r>
            <a:r>
              <a:rPr lang="en-US" sz="205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chart numbers in stock, each in 2 and more copies. </a:t>
            </a:r>
            <a:r>
              <a:rPr lang="en-US" sz="205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Corrector </a:t>
            </a:r>
            <a:r>
              <a:rPr lang="en-US" sz="205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is </a:t>
            </a:r>
            <a:r>
              <a:rPr lang="en-US" sz="205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maintaining the stock. </a:t>
            </a:r>
            <a:br>
              <a:rPr lang="en-US" sz="205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endParaRPr lang="en-US" sz="2050" dirty="0" smtClean="0">
              <a:solidFill>
                <a:schemeClr val="tx2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261938" indent="-261938" defTabSz="266700"/>
            <a:r>
              <a:rPr lang="en-US" sz="2050" b="1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3. Personnel </a:t>
            </a:r>
            <a:br>
              <a:rPr lang="en-US" sz="2050" b="1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</a:br>
            <a:r>
              <a:rPr lang="en-US" sz="205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Employed staff consists of 5 </a:t>
            </a:r>
            <a:r>
              <a:rPr lang="en-US" sz="205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permanent people, they do routing work and daily business support in retail &amp; wholesale.</a:t>
            </a:r>
            <a:endParaRPr lang="en-US" sz="2050" b="1" dirty="0" smtClean="0">
              <a:solidFill>
                <a:schemeClr val="tx2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35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штода\фриланс\Проекты в работе\07-презентация для Ольвияник\logo olviqni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803" y="188070"/>
            <a:ext cx="887677" cy="50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1429" y="78696"/>
            <a:ext cx="252986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000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Company business</a:t>
            </a:r>
            <a:endParaRPr lang="uk-UA" sz="2500" dirty="0">
              <a:solidFill>
                <a:srgbClr val="C00000"/>
              </a:solidFill>
              <a:latin typeface="Times New Roman" panose="02020603050405020304" pitchFamily="18" charset="0"/>
              <a:cs typeface="Estrangelo Edessa" panose="03080600000000000000" pitchFamily="66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4300" y="620688"/>
            <a:ext cx="769806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31429" y="662896"/>
            <a:ext cx="699422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solidFill>
                  <a:srgbClr val="C00000"/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Always in contact with new clients &amp; business partners</a:t>
            </a:r>
            <a:endParaRPr lang="uk-UA" sz="2500" dirty="0">
              <a:solidFill>
                <a:srgbClr val="C00000"/>
              </a:solidFill>
              <a:latin typeface="Times New Roman" panose="02020603050405020304" pitchFamily="18" charset="0"/>
              <a:cs typeface="Estrangelo Edessa" panose="03080600000000000000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300" y="1138696"/>
            <a:ext cx="5969868" cy="5186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6700"/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We at OLVIQNIK performing our best attitude to engage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new 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clients and business partners so we are making the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following 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efforts daily basis: </a:t>
            </a:r>
            <a:endParaRPr lang="en-US" sz="1900" dirty="0">
              <a:solidFill>
                <a:schemeClr val="tx2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defTabSz="266700"/>
            <a:r>
              <a:rPr lang="en-US" sz="8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endParaRPr lang="en-US" sz="1900" dirty="0" smtClean="0">
              <a:solidFill>
                <a:schemeClr val="tx2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457200" indent="-457200" defTabSz="266700">
              <a:buFont typeface="+mj-lt"/>
              <a:buAutoNum type="arabicParenR"/>
            </a:pP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Managing the offers list and informing Clients and Agents about new issued or expected publications; </a:t>
            </a:r>
          </a:p>
          <a:p>
            <a:pPr marL="457200" indent="-457200" defTabSz="266700">
              <a:buFont typeface="+mj-lt"/>
              <a:buAutoNum type="arabicParenR"/>
            </a:pP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Making the offer to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 company-operator or 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ships owners via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Agents 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through connection to the regional ports; </a:t>
            </a:r>
          </a:p>
          <a:p>
            <a:pPr marL="457200" indent="-457200" defTabSz="266700">
              <a:buFont typeface="+mj-lt"/>
              <a:buAutoNum type="arabicParenR"/>
            </a:pP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Offer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and render assistance to the chart-suppliers Admiralty authorized Chart Agents &amp; Distributors; </a:t>
            </a:r>
            <a:endParaRPr lang="en-US" sz="1900" dirty="0" smtClean="0">
              <a:solidFill>
                <a:schemeClr val="tx2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457200" indent="-457200" defTabSz="266700">
              <a:buFont typeface="+mj-lt"/>
              <a:buAutoNum type="arabicParenR"/>
            </a:pP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Pushing for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market 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extension by sending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our 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offers to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the companies 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of nearest regions.</a:t>
            </a:r>
          </a:p>
          <a:p>
            <a:pPr marL="457200" indent="-457200" defTabSz="266700">
              <a:buFont typeface="+mj-lt"/>
              <a:buAutoNum type="arabicParenR"/>
            </a:pP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Always in contact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with Port Control 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Harbor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Masters (Ukraine and Russia). </a:t>
            </a:r>
            <a:endParaRPr lang="en-US" sz="1900" dirty="0" smtClean="0">
              <a:solidFill>
                <a:schemeClr val="tx2">
                  <a:lumMod val="75000"/>
                </a:schemeClr>
              </a:solidFill>
              <a:latin typeface="Estrangelo Edessa" panose="03080600000000000000" pitchFamily="66" charset="0"/>
              <a:cs typeface="Estrangelo Edessa" panose="03080600000000000000" pitchFamily="66" charset="0"/>
            </a:endParaRPr>
          </a:p>
          <a:p>
            <a:pPr marL="457200" indent="-457200" defTabSz="266700">
              <a:buFont typeface="+mj-lt"/>
              <a:buAutoNum type="arabicParenR"/>
            </a:pP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Applying offers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to 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leading global operator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companies 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which have </a:t>
            </a:r>
            <a:r>
              <a:rPr lang="en-US" sz="19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shipping </a:t>
            </a:r>
            <a:r>
              <a:rPr lang="en-US" sz="19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routes which we can cover by our products worldwide.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84168" y="1283617"/>
            <a:ext cx="2819966" cy="31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063676" y="4477657"/>
            <a:ext cx="28803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266700"/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GL representative Mr.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Severin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(right)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and Mr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. </a:t>
            </a:r>
            <a:r>
              <a:rPr lang="en-US" sz="1400" dirty="0" err="1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Malishev</a:t>
            </a:r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Estrangelo Edessa" panose="03080600000000000000" pitchFamily="66" charset="0"/>
                <a:cs typeface="Estrangelo Edessa" panose="03080600000000000000" pitchFamily="66" charset="0"/>
              </a:rPr>
              <a:t>together exploring new business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384747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712</Words>
  <Application>Microsoft Office PowerPoint</Application>
  <PresentationFormat>Экран (4:3)</PresentationFormat>
  <Paragraphs>116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Yevgen Shtoda</dc:creator>
  <cp:lastModifiedBy>Shtoda</cp:lastModifiedBy>
  <cp:revision>72</cp:revision>
  <dcterms:created xsi:type="dcterms:W3CDTF">2015-07-13T10:36:19Z</dcterms:created>
  <dcterms:modified xsi:type="dcterms:W3CDTF">2015-07-29T18:15:28Z</dcterms:modified>
</cp:coreProperties>
</file>